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73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72" r:id="rId11"/>
    <p:sldId id="265" r:id="rId12"/>
    <p:sldId id="266" r:id="rId13"/>
    <p:sldId id="267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4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7DCE3-4278-485C-8200-2A5F589CC7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5C72-8CF0-4F8B-94A2-4320D87D940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C9D1-8FB2-431D-BB7B-90A49D1B78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A7A3-8805-4F4D-B58E-DA838BC6D1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dirty="0"/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/>
          <a:srcRect l="9232"/>
          <a:stretch>
            <a:fillRect/>
          </a:stretch>
        </p:blipFill>
        <p:spPr>
          <a:xfrm>
            <a:off x="0" y="-39687"/>
            <a:ext cx="9144000" cy="698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TextBox 8"/>
          <p:cNvSpPr txBox="1"/>
          <p:nvPr/>
        </p:nvSpPr>
        <p:spPr>
          <a:xfrm>
            <a:off x="931863" y="76200"/>
            <a:ext cx="7607300" cy="163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10000" b="1" dirty="0">
                <a:solidFill>
                  <a:srgbClr val="FBE7AF"/>
                </a:solidFill>
                <a:latin typeface="Times New Roman" panose="02020603050405020304" pitchFamily="18" charset="0"/>
              </a:rPr>
              <a:t>NGỮ VĂN 7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63130" y="2363234"/>
            <a:ext cx="23005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sng" strike="noStrike" kern="1200" cap="none" spc="0" normalizeH="0" baseline="0" noProof="0" dirty="0">
                <a:ln w="0"/>
                <a:solidFill>
                  <a:srgbClr val="2116AA"/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 VIỆT</a:t>
            </a: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409575" y="2201863"/>
            <a:ext cx="8672513" cy="2286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>
              <a:buNone/>
            </a:pPr>
            <a:r>
              <a:rPr sz="4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rPr>
              <a:t/>
            </a:r>
            <a:br>
              <a:rPr sz="4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rPr>
            </a:br>
            <a:r>
              <a:rPr sz="4800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</a:t>
            </a:r>
            <a:endParaRPr lang="vi-VN" altLang="x-none" sz="66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36366" y="715591"/>
            <a:ext cx="4749578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029200" y="781296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47800" y="3687391"/>
            <a:ext cx="3894931" cy="8366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lnSpc>
                <a:spcPct val="115000"/>
              </a:lnSpc>
              <a:buNone/>
            </a:pPr>
            <a:endParaRPr lang="en-US" altLang="en-US" sz="18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854" y="1376065"/>
            <a:ext cx="477894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vi-VN" sz="2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2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      </a:t>
            </a:r>
            <a:endParaRPr lang="en-US" sz="22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  <a:endParaRPr kumimoji="0" lang="en-US" sz="2200" b="0" kern="0" cap="none" spc="0" normalizeH="0" baseline="0" noProof="0" dirty="0">
              <a:solidFill>
                <a:schemeClr val="tx1"/>
              </a:solidFill>
              <a:latin typeface="VNI-Times" pitchFamily="2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218" y="1751217"/>
            <a:ext cx="4373563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9347" y="2057400"/>
            <a:ext cx="5242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ví dụ </a:t>
            </a: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dụ a</a:t>
            </a:r>
          </a:p>
          <a:p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Tạo sắc thái trang trọng.</a:t>
            </a:r>
          </a:p>
          <a:p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táng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1485159" y="3061198"/>
            <a:ext cx="154665" cy="6690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TextBox 22"/>
          <p:cNvSpPr txBox="1"/>
          <p:nvPr/>
        </p:nvSpPr>
        <p:spPr>
          <a:xfrm>
            <a:off x="1648946" y="3138219"/>
            <a:ext cx="34752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Thể hiện thái độ tôn kính.</a:t>
            </a:r>
          </a:p>
          <a:p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22"/>
          <p:cNvSpPr txBox="1">
            <a:spLocks noChangeArrowheads="1"/>
          </p:cNvSpPr>
          <p:nvPr/>
        </p:nvSpPr>
        <p:spPr bwMode="auto">
          <a:xfrm>
            <a:off x="5155043" y="818008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0" hangingPunct="0"/>
            <a:r>
              <a:rPr lang="en-US" altLang="vi-VN" sz="28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Ví dụ a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55043" y="1428041"/>
            <a:ext cx="18553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Cụ là nhà cách mạng lão thành. Sau khi cụ </a:t>
            </a:r>
            <a:r>
              <a:rPr lang="en-US" altLang="vi-VN" sz="17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từ trần</a:t>
            </a:r>
            <a:r>
              <a:rPr lang="en-US" altLang="vi-VN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nhân dân địa phương đã </a:t>
            </a:r>
            <a:r>
              <a:rPr lang="en-US" altLang="vi-VN" sz="17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mai táng </a:t>
            </a:r>
            <a:r>
              <a:rPr lang="en-US" altLang="vi-VN" sz="1700" b="1" dirty="0">
                <a:latin typeface="Times New Roman" panose="02020603050405020304" pitchFamily="18" charset="0"/>
              </a:rPr>
              <a:t>cụ trên một ngọn đồi </a:t>
            </a:r>
            <a:r>
              <a:rPr lang="en-US" altLang="vi-VN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010400" y="1600200"/>
            <a:ext cx="0" cy="310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092177" y="1460837"/>
            <a:ext cx="18780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Cụ là nhà cách mạng lão thành. Sau khi cụ </a:t>
            </a:r>
            <a:r>
              <a:rPr lang="en-US" altLang="vi-VN" sz="17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chết</a:t>
            </a:r>
            <a:r>
              <a:rPr lang="en-US" altLang="vi-VN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nhân dân địa phương đã </a:t>
            </a:r>
            <a:r>
              <a:rPr lang="en-US" altLang="vi-VN" sz="17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chôn </a:t>
            </a:r>
            <a:r>
              <a:rPr lang="en-US" altLang="vi-VN" sz="1700" b="1" dirty="0">
                <a:latin typeface="Times New Roman" panose="02020603050405020304" pitchFamily="18" charset="0"/>
              </a:rPr>
              <a:t>cụ trên một ngọn đồi</a:t>
            </a:r>
            <a:endParaRPr lang="en-US" altLang="vi-VN" sz="17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V="1">
            <a:off x="5072161" y="3986313"/>
            <a:ext cx="320171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5471411" y="3688274"/>
            <a:ext cx="1405432" cy="1015663"/>
          </a:xfrm>
          <a:prstGeom prst="rect">
            <a:avLst/>
          </a:prstGeom>
          <a:solidFill>
            <a:srgbClr val="FFFF66"/>
          </a:solidFill>
          <a:ln w="38100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vi-V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Thể hiện thái độ tôn kính</a:t>
            </a: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V="1">
            <a:off x="7202293" y="3985842"/>
            <a:ext cx="320171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7631543" y="3671234"/>
            <a:ext cx="1332300" cy="1138773"/>
          </a:xfrm>
          <a:prstGeom prst="rect">
            <a:avLst/>
          </a:prstGeom>
          <a:solidFill>
            <a:srgbClr val="FFFF66"/>
          </a:solidFill>
          <a:ln w="38100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Thái độ thiếu tôn kính</a:t>
            </a:r>
          </a:p>
        </p:txBody>
      </p:sp>
      <p:pic>
        <p:nvPicPr>
          <p:cNvPr id="36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6" grpId="0"/>
      <p:bldP spid="27" grpId="0"/>
      <p:bldP spid="28" grpId="0" animBg="1"/>
      <p:bldP spid="30" grpId="0" animBg="1"/>
      <p:bldP spid="31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27222" y="690563"/>
            <a:ext cx="4749578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029200" y="781296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47800" y="3687391"/>
            <a:ext cx="3894931" cy="8366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lnSpc>
                <a:spcPct val="115000"/>
              </a:lnSpc>
              <a:buNone/>
            </a:pPr>
            <a:endParaRPr lang="en-US" altLang="en-US" sz="18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854" y="1376065"/>
            <a:ext cx="43735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      </a:t>
            </a:r>
            <a:endParaRPr lang="en-US" sz="20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218" y="1751217"/>
            <a:ext cx="4373563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223" y="2144932"/>
            <a:ext cx="524277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ví dụ </a:t>
            </a: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dụ a</a:t>
            </a: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Tạo sắc thái trang trọng.</a:t>
            </a: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táng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1287814" y="3043724"/>
            <a:ext cx="154665" cy="6690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TextBox 22"/>
          <p:cNvSpPr txBox="1"/>
          <p:nvPr/>
        </p:nvSpPr>
        <p:spPr>
          <a:xfrm>
            <a:off x="1553980" y="3129817"/>
            <a:ext cx="34752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Thể hiện thái độ tôn kính.</a:t>
            </a:r>
          </a:p>
          <a:p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22"/>
          <p:cNvSpPr txBox="1">
            <a:spLocks noChangeArrowheads="1"/>
          </p:cNvSpPr>
          <p:nvPr/>
        </p:nvSpPr>
        <p:spPr bwMode="auto">
          <a:xfrm>
            <a:off x="5155043" y="818008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0" hangingPunct="0"/>
            <a:r>
              <a:rPr lang="en-US" altLang="vi-VN" sz="28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Ví dụ a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010400" y="1627758"/>
            <a:ext cx="0" cy="2027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12"/>
          <p:cNvSpPr>
            <a:spLocks noChangeShapeType="1"/>
          </p:cNvSpPr>
          <p:nvPr/>
        </p:nvSpPr>
        <p:spPr bwMode="auto">
          <a:xfrm flipV="1">
            <a:off x="5029200" y="2895600"/>
            <a:ext cx="320171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" name="Rectangle 6"/>
          <p:cNvSpPr/>
          <p:nvPr/>
        </p:nvSpPr>
        <p:spPr>
          <a:xfrm>
            <a:off x="141845" y="3789432"/>
            <a:ext cx="9591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100954" y="3750714"/>
            <a:ext cx="3471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sắc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tao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nhã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tránh gây cảm giác ghê sợ.</a:t>
            </a:r>
            <a:endParaRPr lang="vi-VN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1674272"/>
            <a:ext cx="1676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vi-VN" sz="2000" b="1" dirty="0">
                <a:latin typeface="Times New Roman" panose="02020603050405020304" pitchFamily="18" charset="0"/>
              </a:rPr>
              <a:t>Bác sĩ đang khám </a:t>
            </a:r>
            <a:r>
              <a:rPr lang="en-US" altLang="vi-VN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tử thi.</a:t>
            </a:r>
            <a:r>
              <a:rPr lang="en-US" altLang="vi-VN" sz="2000" b="1" dirty="0">
                <a:latin typeface="Times New Roman" panose="02020603050405020304" pitchFamily="18" charset="0"/>
              </a:rPr>
              <a:t>	</a:t>
            </a:r>
            <a:endParaRPr lang="en-US" altLang="vi-VN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191096" y="1657557"/>
            <a:ext cx="187670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000" b="1" dirty="0">
                <a:latin typeface="Times New Roman" panose="02020603050405020304" pitchFamily="18" charset="0"/>
              </a:rPr>
              <a:t>Bác sĩ đang khám </a:t>
            </a:r>
            <a:r>
              <a:rPr lang="en-US" altLang="vi-VN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xác chết.</a:t>
            </a:r>
            <a:r>
              <a:rPr lang="en-US" altLang="vi-VN" sz="2000" b="1" dirty="0">
                <a:latin typeface="Times New Roman" panose="02020603050405020304" pitchFamily="18" charset="0"/>
              </a:rPr>
              <a:t>	</a:t>
            </a:r>
            <a:endParaRPr lang="vi-VN" sz="2000" dirty="0"/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5368524" y="2628226"/>
            <a:ext cx="148947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Sắc thái tao nhã</a:t>
            </a: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7040311" y="2895600"/>
            <a:ext cx="266164" cy="10289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7391400" y="2678917"/>
            <a:ext cx="1676400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Cảm giác ghê sợ</a:t>
            </a:r>
          </a:p>
        </p:txBody>
      </p:sp>
      <p:pic>
        <p:nvPicPr>
          <p:cNvPr id="40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7" grpId="0"/>
      <p:bldP spid="34" grpId="0"/>
      <p:bldP spid="32" grpId="0"/>
      <p:bldP spid="35" grpId="0"/>
      <p:bldP spid="37" grpId="0" animBg="1"/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27222" y="690563"/>
            <a:ext cx="4749578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7235" y="867479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029200" y="781296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47800" y="3687391"/>
            <a:ext cx="3894931" cy="8366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lnSpc>
                <a:spcPct val="115000"/>
              </a:lnSpc>
              <a:buNone/>
            </a:pPr>
            <a:endParaRPr lang="en-US" altLang="en-US" sz="18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854" y="1298207"/>
            <a:ext cx="4373563" cy="14157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      </a:t>
            </a:r>
            <a:endParaRPr lang="en-US" sz="20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  <a:endParaRPr kumimoji="0" lang="en-US" sz="2200" b="0" kern="0" cap="none" spc="0" normalizeH="0" baseline="0" noProof="0" dirty="0">
              <a:solidFill>
                <a:schemeClr val="tx1"/>
              </a:solidFill>
              <a:latin typeface="VNI-Times" pitchFamily="2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218" y="1751217"/>
            <a:ext cx="4373563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131" y="1997742"/>
            <a:ext cx="52427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ví dụ </a:t>
            </a: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dụ a</a:t>
            </a: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Tạo sắc thái trang trọng.</a:t>
            </a: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táng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1370467" y="2921400"/>
            <a:ext cx="154665" cy="6690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TextBox 22"/>
          <p:cNvSpPr txBox="1"/>
          <p:nvPr/>
        </p:nvSpPr>
        <p:spPr>
          <a:xfrm>
            <a:off x="1404627" y="3010283"/>
            <a:ext cx="34752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Thể hiện thái độ tôn kính.</a:t>
            </a:r>
          </a:p>
          <a:p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22"/>
          <p:cNvSpPr txBox="1">
            <a:spLocks noChangeArrowheads="1"/>
          </p:cNvSpPr>
          <p:nvPr/>
        </p:nvSpPr>
        <p:spPr bwMode="auto">
          <a:xfrm>
            <a:off x="5155043" y="818008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0" hangingPunct="0"/>
            <a:r>
              <a:rPr lang="en-US" altLang="vi-VN" sz="28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Ví </a:t>
            </a:r>
            <a:r>
              <a:rPr lang="en-US" altLang="vi-VN" sz="28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vi-VN" sz="28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b </a:t>
            </a:r>
            <a:endParaRPr lang="en-US" altLang="vi-VN" sz="2800" b="1" u="sng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59" y="3566048"/>
            <a:ext cx="9591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100954" y="3478186"/>
            <a:ext cx="3471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Tạo sắc thái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nhã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tránh gây cảm giác ghê sợ.</a:t>
            </a:r>
            <a:endParaRPr lang="vi-VN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39414" y="4191000"/>
            <a:ext cx="16131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86905" y="1309311"/>
            <a:ext cx="405709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altLang="vi-V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Yết Kiêu </a:t>
            </a:r>
            <a:r>
              <a:rPr lang="en-US" altLang="vi-VN" sz="2000" dirty="0">
                <a:latin typeface="Times New Roman" panose="02020603050405020304" pitchFamily="18" charset="0"/>
              </a:rPr>
              <a:t>đến </a:t>
            </a:r>
            <a:r>
              <a:rPr lang="en-US" altLang="vi-V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kinh đô</a:t>
            </a:r>
            <a:r>
              <a:rPr lang="en-US" altLang="vi-VN" sz="2000" dirty="0">
                <a:latin typeface="Times New Roman" panose="02020603050405020304" pitchFamily="18" charset="0"/>
              </a:rPr>
              <a:t> Thăng Long, </a:t>
            </a:r>
            <a:r>
              <a:rPr lang="en-US" altLang="vi-V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yết kiến</a:t>
            </a:r>
            <a:r>
              <a:rPr lang="en-US" altLang="vi-VN" sz="2000" dirty="0">
                <a:latin typeface="Times New Roman" panose="02020603050405020304" pitchFamily="18" charset="0"/>
              </a:rPr>
              <a:t> vua Trần Nhân Tông.</a:t>
            </a:r>
          </a:p>
          <a:p>
            <a:pPr eaLnBrk="0" hangingPunct="0"/>
            <a:r>
              <a:rPr lang="en-US" altLang="vi-V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Nhà vua :</a:t>
            </a:r>
            <a:r>
              <a:rPr lang="en-US" altLang="vi-VN" sz="2000" dirty="0">
                <a:latin typeface="Times New Roman" panose="02020603050405020304" pitchFamily="18" charset="0"/>
              </a:rPr>
              <a:t> </a:t>
            </a:r>
            <a:r>
              <a:rPr lang="en-US" altLang="vi-V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Trẫm</a:t>
            </a:r>
            <a:r>
              <a:rPr lang="en-US" altLang="vi-VN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dirty="0">
                <a:latin typeface="Times New Roman" panose="02020603050405020304" pitchFamily="18" charset="0"/>
              </a:rPr>
              <a:t>cho nhà ngươi một loại binh khí.</a:t>
            </a:r>
          </a:p>
          <a:p>
            <a:pPr eaLnBrk="0" hangingPunct="0"/>
            <a:r>
              <a:rPr lang="en-US" altLang="vi-V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Yết Kiêu :</a:t>
            </a:r>
            <a:r>
              <a:rPr lang="en-US" altLang="vi-VN" sz="2000" dirty="0">
                <a:latin typeface="Times New Roman" panose="02020603050405020304" pitchFamily="18" charset="0"/>
              </a:rPr>
              <a:t> Tâu </a:t>
            </a:r>
            <a:r>
              <a:rPr lang="en-US" altLang="vi-V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bệ hạ, thần</a:t>
            </a:r>
            <a:r>
              <a:rPr lang="en-US" altLang="vi-VN" sz="2000" dirty="0">
                <a:latin typeface="Times New Roman" panose="02020603050405020304" pitchFamily="18" charset="0"/>
              </a:rPr>
              <a:t> chỉ xin một chiếc dùi sắt.</a:t>
            </a:r>
          </a:p>
          <a:p>
            <a:pPr eaLnBrk="0" hangingPunct="0"/>
            <a:r>
              <a:rPr lang="en-US" altLang="vi-V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Nhà vua :</a:t>
            </a:r>
            <a:r>
              <a:rPr lang="en-US" altLang="vi-VN" sz="2000" dirty="0">
                <a:latin typeface="Times New Roman" panose="02020603050405020304" pitchFamily="18" charset="0"/>
              </a:rPr>
              <a:t> Để làm gì ?</a:t>
            </a:r>
          </a:p>
          <a:p>
            <a:pPr eaLnBrk="0" hangingPunct="0"/>
            <a:r>
              <a:rPr lang="en-US" altLang="vi-V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Yết Kiêu :</a:t>
            </a:r>
            <a:r>
              <a:rPr lang="en-US" altLang="vi-VN" sz="2000" dirty="0">
                <a:latin typeface="Times New Roman" panose="02020603050405020304" pitchFamily="18" charset="0"/>
              </a:rPr>
              <a:t> Để dùi thủng chiếc thuyền của giặc, vì </a:t>
            </a:r>
            <a:r>
              <a:rPr lang="en-US" altLang="vi-V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thần </a:t>
            </a:r>
            <a:r>
              <a:rPr lang="en-US" altLang="vi-VN" sz="2000" dirty="0">
                <a:latin typeface="Times New Roman" panose="02020603050405020304" pitchFamily="18" charset="0"/>
              </a:rPr>
              <a:t>có thể lặn hàng giờ dưới nước. </a:t>
            </a:r>
          </a:p>
          <a:p>
            <a:pPr eaLnBrk="0" hangingPunct="0"/>
            <a:r>
              <a:rPr lang="en-US" altLang="vi-VN" sz="2000" dirty="0">
                <a:latin typeface="Times New Roman" panose="02020603050405020304" pitchFamily="18" charset="0"/>
              </a:rPr>
              <a:t>              </a:t>
            </a:r>
            <a:r>
              <a:rPr lang="en-US" altLang="vi-VN" sz="20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( Theo chuyện hay sử cũ )</a:t>
            </a:r>
          </a:p>
          <a:p>
            <a:pPr eaLnBrk="0" hangingPunct="0"/>
            <a:endParaRPr lang="en-US" altLang="vi-VN" sz="2800" b="1" dirty="0">
              <a:latin typeface="Times New Roman" panose="02020603050405020304" pitchFamily="18" charset="0"/>
            </a:endParaRPr>
          </a:p>
          <a:p>
            <a:pPr eaLnBrk="0" hangingPunct="0"/>
            <a:endParaRPr lang="en-US" altLang="vi-VN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vi-VN" sz="2800" b="1" dirty="0">
                <a:latin typeface="Times New Roman" panose="02020603050405020304" pitchFamily="18" charset="0"/>
              </a:rPr>
              <a:t>	</a:t>
            </a:r>
            <a:endParaRPr lang="en-US" altLang="vi-VN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7222" y="4683442"/>
            <a:ext cx="48505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Kinh đô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Yết kiến</a:t>
            </a:r>
          </a:p>
          <a:p>
            <a:pPr marL="285750" indent="-285750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Trẫm, bệ hạ, thần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98053" y="4683442"/>
            <a:ext cx="2911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-&gt;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Tạo sắc thái cổ, phù hợp với bầu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xã hội xưa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8362" y="5879793"/>
            <a:ext cx="4252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Ghi nhớ 1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(SGK/82)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" grpId="0"/>
      <p:bldP spid="27" grpId="0"/>
      <p:bldP spid="31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27222" y="776533"/>
            <a:ext cx="4901978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029200" y="781296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7854" y="1376065"/>
            <a:ext cx="43735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vi-VN" sz="20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000" b="1" i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vi-VN" sz="20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kumimoji="0" lang="en-US" sz="2000" b="0" kern="0" cap="none" spc="0" normalizeH="0" baseline="0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      </a:t>
            </a:r>
            <a:endParaRPr kumimoji="0" lang="en-US" sz="2000" b="0" kern="0" cap="none" spc="0" normalizeH="0" baseline="0" noProof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218" y="1751217"/>
            <a:ext cx="4373563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6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251618" y="1903617"/>
            <a:ext cx="4373563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1758" y="1376065"/>
            <a:ext cx="43735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altLang="vi-VN" sz="20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vi-VN" sz="24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vi-VN" sz="20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000" b="1" i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20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altLang="vi-VN" sz="20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kumimoji="0" lang="en-US" sz="2000" b="0" kern="0" cap="none" spc="0" normalizeH="0" baseline="0" noProof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Cloud Callout 36"/>
          <p:cNvSpPr/>
          <p:nvPr/>
        </p:nvSpPr>
        <p:spPr>
          <a:xfrm>
            <a:off x="4852415" y="2303726"/>
            <a:ext cx="4526279" cy="2148133"/>
          </a:xfrm>
          <a:prstGeom prst="cloud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LUẬN(2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mỗi cặp câu ở ví dụ a, b (SGK/82) câu nào có cách diễn đạt hay hơn? Vì sao</a:t>
            </a:r>
            <a:endParaRPr lang="vi-VN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9218" y="2474106"/>
            <a:ext cx="531296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20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Đề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dụ b </a:t>
            </a: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Nhi đồng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Làm cho lời nói thiếu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22939" y="2971800"/>
            <a:ext cx="3426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Làm cho lời nói thiếu lễ độ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7222" y="4554174"/>
            <a:ext cx="3944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 2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(Sgk/83)</a:t>
            </a:r>
            <a:endParaRPr lang="vi-VN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5400000">
            <a:off x="1295400" y="3429000"/>
            <a:ext cx="6858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24984" y="1524000"/>
            <a:ext cx="419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fr-F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+…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3632" y="87951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III- </a:t>
            </a:r>
            <a:r>
              <a:rPr lang="fr-FR" sz="3200" b="1" u="sng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Luyện</a:t>
            </a:r>
            <a:r>
              <a:rPr lang="fr-FR" sz="3200" b="1" u="sng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fr-FR" sz="3200" b="1" u="sng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tập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632" y="687371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 : (SGK/71)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584" y="1295400"/>
            <a:ext cx="472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cước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fr-F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thổ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14400" y="2070795"/>
            <a:ext cx="7523677" cy="12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dĩ người Việt Nam thích dùng từ Hán Việt để đặt tên người, tên địa lí vì nó có ý nghĩa, mang sắc thái trang trọng và đẹp hơn.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7486" y="685800"/>
            <a:ext cx="844210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 : (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SGK/83)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vi-VN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vi-VN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sao người Việt Nam thích dùng từ Hán Việt để đặt tên người, tên địa lí?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486150" y="6245225"/>
            <a:ext cx="21717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 sz="140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810161" y="3581400"/>
            <a:ext cx="7523677" cy="203132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>
              <a:lnSpc>
                <a:spcPct val="90000"/>
              </a:lnSpc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Long, An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>
              <a:lnSpc>
                <a:spcPct val="90000"/>
              </a:lnSpc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632" y="1524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III- </a:t>
            </a:r>
            <a:r>
              <a:rPr lang="fr-FR" sz="3200" b="1" u="sng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Luyện</a:t>
            </a:r>
            <a:r>
              <a:rPr lang="fr-FR" sz="3200" b="1" u="sng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fr-FR" sz="3200" b="1" u="sng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tập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2" grpId="0"/>
      <p:bldP spid="24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438400" y="457200"/>
            <a:ext cx="411480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pic>
        <p:nvPicPr>
          <p:cNvPr id="16388" name="Picture 7" descr="55B125E2B3F4475E9391E46684A4965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816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0" descr="55B125E2B3F4475E9391E46684A4965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1816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348848" y="532272"/>
            <a:ext cx="659379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  <a:endParaRPr lang="en-US" sz="4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253312" y="1601521"/>
            <a:ext cx="6400816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1200"/>
              </a:spcBef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1200"/>
              </a:spcBef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6242050" cy="1143000"/>
          </a:xfrm>
          <a:ln w="38100">
            <a:solidFill>
              <a:srgbClr val="0070C0">
                <a:alpha val="100000"/>
              </a:srgbClr>
            </a:solidFill>
            <a:miter/>
          </a:ln>
        </p:spPr>
        <p:txBody>
          <a:bodyPr vert="horz" wrap="square" lIns="91430" tIns="45714" rIns="91430" bIns="45714" anchor="ctr" anchorCtr="0"/>
          <a:lstStyle/>
          <a:p>
            <a:r>
              <a:rPr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CŨ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257800"/>
          </a:xfrm>
        </p:spPr>
        <p:txBody>
          <a:bodyPr vert="horz" wrap="square" lIns="91430" tIns="45714" rIns="91430" bIns="45714" anchor="t" anchorCtr="0"/>
          <a:lstStyle/>
          <a:p>
            <a:pPr marL="0" indent="0" algn="just">
              <a:buNone/>
            </a:pPr>
            <a:r>
              <a:rPr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từ láy trong đoạn văn sau và </a:t>
            </a:r>
            <a:r>
              <a:rPr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/>
          <p:nvPr/>
        </p:nvSpPr>
        <p:spPr bwMode="auto">
          <a:xfrm>
            <a:off x="0" y="2133600"/>
            <a:ext cx="8915400" cy="3733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0" tIns="45714" rIns="91430" bIns="45714"/>
          <a:lstStyle/>
          <a:p>
            <a:pPr marL="342900" marR="0" indent="-342900" algn="just" defTabSz="914400" eaLnBrk="0" hangingPunct="0"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kumimoji="0" lang="en-US" sz="3200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Đằng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hửng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thược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dược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nhót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chiếp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ran.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sz="2700" i="1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sz="2700" kern="0" cap="none" spc="0" normalizeH="0" baseline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kumimoji="0" lang="en-US" sz="2700" kern="0" cap="none" spc="0" normalizeH="0" baseline="0" noProof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kumimoji="0" lang="en-US" sz="2700" i="1" kern="0" cap="none" spc="0" normalizeH="0" baseline="0" noProof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Khánh</a:t>
            </a:r>
            <a:r>
              <a:rPr kumimoji="0" lang="en-US" sz="2700" i="1" kern="0" cap="none" spc="0" normalizeH="0" baseline="0" noProof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i="1" kern="0" cap="none" spc="0" normalizeH="0" baseline="0" noProof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kumimoji="0" lang="en-US" sz="2700" i="1" kern="0" cap="none" spc="0" normalizeH="0" baseline="0" noProof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700" kern="0" cap="none" spc="0" normalizeH="0" baseline="0" noProof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76600" y="3884612"/>
            <a:ext cx="12192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43328" y="4724400"/>
            <a:ext cx="9906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629400" y="3892296"/>
            <a:ext cx="152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91400" y="5181600"/>
            <a:ext cx="914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91400" y="3505200"/>
            <a:ext cx="762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564852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→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Tác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dụng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mô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tả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nhấn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mạnh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vẻ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đẹp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cảnh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vật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đồng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thời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tô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đậm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cảm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xúc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buồn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tủi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tuyệt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vọng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hai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anh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em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trong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cuộc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 chia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ly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97853" y="690563"/>
            <a:ext cx="4588447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854" y="1376065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400" b="1" i="1" u="sng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sz="2400" b="1" i="1" u="sng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VD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SGK </a:t>
            </a:r>
            <a:r>
              <a:rPr kumimoji="0" lang="en-US" sz="2400" b="0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2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30909" y="690563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4876800" y="1388256"/>
            <a:ext cx="4111752" cy="209270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None/>
              <a:defRPr/>
            </a:pPr>
            <a:endParaRPr lang="en-US" sz="1800" i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sz="1800" i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Nam</a:t>
            </a:r>
            <a:r>
              <a:rPr lang="en-US" sz="18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quốc</a:t>
            </a:r>
            <a:r>
              <a:rPr lang="en-US" sz="18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sơn</a:t>
            </a:r>
            <a:r>
              <a:rPr lang="en-US" sz="18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hà</a:t>
            </a:r>
            <a:r>
              <a:rPr lang="en-US" sz="18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Nam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đế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cư</a:t>
            </a:r>
            <a:endParaRPr lang="en-US" sz="1800" i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Tiệt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nhiên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phận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tại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thiên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thư</a:t>
            </a:r>
            <a:endParaRPr lang="en-US" sz="1800" i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Như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hà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nghịch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lỗ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lai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xâm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phạm</a:t>
            </a:r>
            <a:endParaRPr lang="en-US" sz="1800" i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Nhữ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đẳng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hành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khan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thủ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bại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hư</a:t>
            </a:r>
            <a:r>
              <a:rPr lang="en-US" sz="18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  <a:endParaRPr lang="en-US" sz="1800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Cloud Callout 43"/>
          <p:cNvSpPr/>
          <p:nvPr/>
        </p:nvSpPr>
        <p:spPr>
          <a:xfrm>
            <a:off x="4916424" y="914400"/>
            <a:ext cx="3847937" cy="3560529"/>
          </a:xfrm>
          <a:prstGeom prst="cloudCallout">
            <a:avLst>
              <a:gd name="adj1" fmla="val -49785"/>
              <a:gd name="adj2" fmla="val 43512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3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3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Nam, </a:t>
            </a:r>
            <a:r>
              <a:rPr lang="en-US" sz="23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3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3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3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3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3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3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3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7853" y="1791196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kumimoji="0" lang="en-US" sz="2400" kern="0" cap="none" spc="0" normalizeH="0" baseline="0" noProof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“Nam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2206328"/>
            <a:ext cx="4953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Nam: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 nam,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 Nam.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6142" y="3083491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q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uốc: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     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ơn: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úi           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ight Brace 47"/>
          <p:cNvSpPr/>
          <p:nvPr/>
        </p:nvSpPr>
        <p:spPr>
          <a:xfrm>
            <a:off x="2211642" y="3276600"/>
            <a:ext cx="3048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516442" y="331830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97854" y="433046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val Callout 50"/>
          <p:cNvSpPr/>
          <p:nvPr/>
        </p:nvSpPr>
        <p:spPr>
          <a:xfrm>
            <a:off x="5193936" y="1103581"/>
            <a:ext cx="3828144" cy="3180239"/>
          </a:xfrm>
          <a:prstGeom prst="wedgeEllipseCallout">
            <a:avLst>
              <a:gd name="adj1" fmla="val -45378"/>
              <a:gd name="adj2" fmla="val 8233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Oval Callout 54"/>
          <p:cNvSpPr/>
          <p:nvPr/>
        </p:nvSpPr>
        <p:spPr>
          <a:xfrm>
            <a:off x="4730909" y="3109068"/>
            <a:ext cx="3733800" cy="1676400"/>
          </a:xfrm>
          <a:prstGeom prst="wedgeEllipseCallout">
            <a:avLst>
              <a:gd name="adj1" fmla="val -45378"/>
              <a:gd name="adj2" fmla="val 8233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5" grpId="0" animBg="1"/>
      <p:bldP spid="35" grpId="1" animBg="1"/>
      <p:bldP spid="44" grpId="0" animBg="1"/>
      <p:bldP spid="44" grpId="1" animBg="1"/>
      <p:bldP spid="48" grpId="0" animBg="1"/>
      <p:bldP spid="51" grpId="0" animBg="1"/>
      <p:bldP spid="51" grpId="1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27222" y="690563"/>
            <a:ext cx="4588447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854" y="1376065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400" b="1" i="1" u="sng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sz="2400" b="1" i="1" u="sng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VD</a:t>
            </a:r>
            <a:r>
              <a:rPr kumimoji="0" lang="en-US" sz="240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SGK </a:t>
            </a:r>
            <a:r>
              <a:rPr kumimoji="0" lang="en-US" sz="2400" b="0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2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30909" y="690563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7853" y="1791196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sz="2400" kern="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400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852" y="2229103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854" y="2349500"/>
            <a:ext cx="2362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- </a:t>
            </a:r>
            <a:r>
              <a:rPr lang="en-US" sz="2200" b="1" i="1" u="sng" dirty="0" err="1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Thiên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thư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- </a:t>
            </a:r>
            <a:r>
              <a:rPr lang="en-US" sz="2200" b="1" i="1" u="sng" dirty="0" err="1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Thiên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niên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kỉ</a:t>
            </a:r>
            <a:endParaRPr lang="en-US" sz="2200" dirty="0" smtClean="0">
              <a:latin typeface="Times New Roman" panose="02020603050405020304"/>
              <a:ea typeface="Times New Roman" panose="02020603050405020304"/>
            </a:endParaRPr>
          </a:p>
          <a:p>
            <a:r>
              <a:rPr lang="en-US" sz="2200" b="1" i="1" dirty="0" smtClean="0">
                <a:latin typeface="Times New Roman" panose="02020603050405020304"/>
                <a:ea typeface="Times New Roman" panose="02020603050405020304"/>
              </a:rPr>
              <a:t>- </a:t>
            </a:r>
            <a:r>
              <a:rPr lang="en-US" sz="2200" b="1" i="1" dirty="0" err="1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Thiên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lí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mã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- </a:t>
            </a:r>
            <a:r>
              <a:rPr lang="en-US" sz="2200" b="1" i="1" u="sng" dirty="0" err="1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</a:rPr>
              <a:t>Thiên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đô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endParaRPr lang="en-US" sz="2200" dirty="0"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21445" y="2349500"/>
            <a:ext cx="175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trời</a:t>
            </a:r>
            <a:endParaRPr lang="en-US" sz="2200" dirty="0" smtClean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r>
              <a:rPr lang="en-US" sz="2200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nghìn</a:t>
            </a:r>
            <a:endParaRPr lang="en-US" sz="2200" dirty="0" smtClean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r>
              <a:rPr lang="en-US" sz="2200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nghìn</a:t>
            </a:r>
            <a:endParaRPr lang="en-US" sz="2200" dirty="0" smtClean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r>
              <a:rPr lang="en-US" sz="2200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dời</a:t>
            </a:r>
            <a:endParaRPr lang="en-US" sz="22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7854" y="4018746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→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Những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yếu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tố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Hán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Việt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đồng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âm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nhưng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khác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err="1" smtClean="0">
                <a:latin typeface="Times New Roman" panose="02020603050405020304"/>
                <a:ea typeface="Times New Roman" panose="02020603050405020304"/>
              </a:rPr>
              <a:t>nghĩa</a:t>
            </a: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.</a:t>
            </a:r>
          </a:p>
        </p:txBody>
      </p:sp>
      <p:sp>
        <p:nvSpPr>
          <p:cNvPr id="43" name="Cloud Callout 42"/>
          <p:cNvSpPr/>
          <p:nvPr/>
        </p:nvSpPr>
        <p:spPr>
          <a:xfrm>
            <a:off x="5202936" y="1165352"/>
            <a:ext cx="3073495" cy="2644648"/>
          </a:xfrm>
          <a:prstGeom prst="cloudCallout">
            <a:avLst>
              <a:gd name="adj1" fmla="val -49785"/>
              <a:gd name="adj2" fmla="val 43512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23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Cloud Callout 55"/>
          <p:cNvSpPr/>
          <p:nvPr/>
        </p:nvSpPr>
        <p:spPr>
          <a:xfrm>
            <a:off x="5148791" y="1071836"/>
            <a:ext cx="3783942" cy="3271564"/>
          </a:xfrm>
          <a:prstGeom prst="cloudCallout">
            <a:avLst/>
          </a:prstGeom>
          <a:solidFill>
            <a:srgbClr val="F8FEB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ular Callout 57"/>
          <p:cNvSpPr/>
          <p:nvPr/>
        </p:nvSpPr>
        <p:spPr>
          <a:xfrm>
            <a:off x="5138282" y="1211824"/>
            <a:ext cx="3941064" cy="3512576"/>
          </a:xfrm>
          <a:prstGeom prst="wedgeRectCallout">
            <a:avLst>
              <a:gd name="adj1" fmla="val -38809"/>
              <a:gd name="adj2" fmla="val 58445"/>
            </a:avLst>
          </a:prstGeom>
          <a:solidFill>
            <a:srgbClr val="F8FEB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6" grpId="0" animBg="1"/>
      <p:bldP spid="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27222" y="690563"/>
            <a:ext cx="4588447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854" y="1376065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400" b="1" i="1" u="sng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sz="2400" b="1" i="1" u="sng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VD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SGK </a:t>
            </a:r>
            <a:r>
              <a:rPr kumimoji="0" lang="en-US" sz="2400" b="0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2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30909" y="690563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7222" y="1792625"/>
            <a:ext cx="43735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1" kern="0" cap="none" spc="0" normalizeH="0" baseline="0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u="sng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i="1" u="sng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400" b="1" i="1" u="sng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noProof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SGK </a:t>
            </a:r>
            <a:r>
              <a:rPr kumimoji="0" lang="en-US" sz="2400" b="0" kern="0" cap="none" spc="0" normalizeH="0" noProof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trang</a:t>
            </a:r>
            <a:r>
              <a:rPr kumimoji="0" lang="en-US" sz="2400" b="0" kern="0" cap="none" spc="0" normalizeH="0" noProof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69)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47800" y="3687391"/>
            <a:ext cx="3894931" cy="8366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lnSpc>
                <a:spcPct val="115000"/>
              </a:lnSpc>
              <a:buNone/>
            </a:pPr>
            <a:endParaRPr lang="en-US" altLang="en-US" sz="18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-12986" y="690562"/>
            <a:ext cx="4728655" cy="6015037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909585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buNone/>
            </a:pPr>
            <a:r>
              <a:rPr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30909" y="690563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Callout 11"/>
          <p:cNvSpPr/>
          <p:nvPr/>
        </p:nvSpPr>
        <p:spPr>
          <a:xfrm>
            <a:off x="5181600" y="1490776"/>
            <a:ext cx="3542434" cy="1421475"/>
          </a:xfrm>
          <a:prstGeom prst="wedgeEllipseCallout">
            <a:avLst>
              <a:gd name="adj1" fmla="val -45378"/>
              <a:gd name="adj2" fmla="val 8233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5124017" y="1235851"/>
            <a:ext cx="3657600" cy="3352800"/>
          </a:xfrm>
          <a:prstGeom prst="wedgeRectCallout">
            <a:avLst>
              <a:gd name="adj1" fmla="val -38809"/>
              <a:gd name="adj2" fmla="val 58445"/>
            </a:avLst>
          </a:prstGeom>
          <a:solidFill>
            <a:srgbClr val="F8FEB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</a:pP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?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Em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hãy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giải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thích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nghĩa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hai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từ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sơn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xâm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phạm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?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Em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có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nhận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xét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gì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về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kết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cấu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2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từ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trên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?</a:t>
            </a:r>
            <a:endParaRPr lang="en-US" altLang="en-US" b="1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78709" y="1828710"/>
            <a:ext cx="449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099632" y="990600"/>
            <a:ext cx="3510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/  </a:t>
            </a:r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21336" y="2690484"/>
            <a:ext cx="464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b)-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/>
                <a:cs typeface="Times New Roman" panose="02020603050405020304"/>
              </a:rPr>
              <a:t>→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" y="3860035"/>
            <a:ext cx="388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241" y="4363260"/>
            <a:ext cx="464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fr-F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fr-F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fr-F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fr-F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fr-F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fr-F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66517" y="5562600"/>
            <a:ext cx="388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0116" y="1756856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b)-</a:t>
            </a:r>
            <a:r>
              <a:rPr lang="fr-FR" sz="24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môn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19034" y="1759321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669345" y="3244482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45545" y="1905667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fr-F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00800" y="1976229"/>
            <a:ext cx="24384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fr-F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en-US" sz="2300" dirty="0"/>
          </a:p>
        </p:txBody>
      </p:sp>
      <p:sp>
        <p:nvSpPr>
          <p:cNvPr id="37" name="TextBox 36"/>
          <p:cNvSpPr txBox="1"/>
          <p:nvPr/>
        </p:nvSpPr>
        <p:spPr>
          <a:xfrm>
            <a:off x="4602416" y="3323272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-310199" y="1371250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400" b="1" i="1" u="sng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sz="2400" b="1" i="1" u="sng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VD</a:t>
            </a:r>
            <a:r>
              <a:rPr kumimoji="0" lang="en-US" sz="240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SGK </a:t>
            </a:r>
            <a:r>
              <a:rPr kumimoji="0" lang="en-US" sz="2400" b="0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kern="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  <p:bldP spid="22" grpId="0"/>
      <p:bldP spid="22" grpId="1"/>
      <p:bldP spid="28" grpId="0"/>
      <p:bldP spid="30" grpId="0"/>
      <p:bldP spid="30" grpId="1"/>
      <p:bldP spid="31" grpId="0"/>
      <p:bldP spid="31" grpId="1"/>
      <p:bldP spid="33" grpId="0"/>
      <p:bldP spid="33" grpId="1"/>
      <p:bldP spid="35" grpId="0"/>
      <p:bldP spid="35" grpId="1"/>
      <p:bldP spid="36" grpId="0"/>
      <p:bldP spid="36" grpId="1"/>
      <p:bldP spid="37" grpId="0"/>
      <p:bldP spid="3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27222" y="690563"/>
            <a:ext cx="4588447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854" y="1376065"/>
            <a:ext cx="43735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400" b="1" i="1" u="sng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sz="2400" b="1" i="1" u="sng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VD</a:t>
            </a:r>
            <a:r>
              <a:rPr kumimoji="0" lang="en-US" sz="2400" b="1" i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SGK </a:t>
            </a:r>
            <a:r>
              <a:rPr kumimoji="0" lang="en-US" sz="2400" b="0" kern="0" cap="none" spc="0" normalizeH="0" baseline="0" noProof="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kern="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2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30909" y="690563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7222" y="1792625"/>
            <a:ext cx="43735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1" kern="0" cap="none" spc="0" normalizeH="0" baseline="0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u="sng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i="1" u="sng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400" b="1" i="1" u="sng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noProof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SGK </a:t>
            </a:r>
            <a:r>
              <a:rPr kumimoji="0" lang="en-US" sz="2400" b="0" kern="0" cap="none" spc="0" normalizeH="0" noProof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trang</a:t>
            </a:r>
            <a:r>
              <a:rPr kumimoji="0" lang="en-US" sz="2400" b="0" kern="0" cap="none" spc="0" normalizeH="0" noProof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69)</a:t>
            </a: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</a:rPr>
              <a:t>                                                             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VNI-Times" pitchFamily="2" charset="0"/>
              <a:ea typeface="+mn-ea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47800" y="3687391"/>
            <a:ext cx="3894931" cy="8366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lnSpc>
                <a:spcPct val="115000"/>
              </a:lnSpc>
              <a:buNone/>
            </a:pPr>
            <a:endParaRPr lang="en-US" altLang="en-US" sz="18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4" name="Vertical Scroll 13"/>
          <p:cNvSpPr/>
          <p:nvPr/>
        </p:nvSpPr>
        <p:spPr>
          <a:xfrm>
            <a:off x="4730909" y="850931"/>
            <a:ext cx="4413091" cy="4668997"/>
          </a:xfrm>
          <a:prstGeom prst="verticalScroll">
            <a:avLst/>
          </a:prstGeom>
          <a:solidFill>
            <a:srgbClr val="FAFFC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sz="1800" noProof="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Ghi</a:t>
            </a:r>
            <a:r>
              <a:rPr lang="en-US" sz="1800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noProof="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nhớ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endParaRPr lang="en-US" sz="1800" i="1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en-US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Cũng</a:t>
            </a:r>
            <a:r>
              <a:rPr lang="en-US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như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từ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ghép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thuần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Việt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US" sz="1800" b="1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từ</a:t>
            </a:r>
            <a:r>
              <a:rPr lang="en-US" sz="1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ghép</a:t>
            </a:r>
            <a:r>
              <a:rPr lang="en-US" sz="1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Hán</a:t>
            </a:r>
            <a:r>
              <a:rPr lang="en-US" sz="1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Việt</a:t>
            </a:r>
            <a:r>
              <a:rPr lang="en-US" sz="1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có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hai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loại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chính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từ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ghép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đẳng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lập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và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từ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ghép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chính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phụ</a:t>
            </a:r>
            <a:endParaRPr lang="en-US" sz="1800" i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Trật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tự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các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yếu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tố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trong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từ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ghép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chính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phụ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Hán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Việt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fr-F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Y</a:t>
            </a:r>
            <a:r>
              <a:rPr lang="fr-FR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ếu</a:t>
            </a:r>
            <a:r>
              <a:rPr lang="fr-F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tố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chính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đứng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trước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yếu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tố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phụ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đứng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sau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fr-FR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Yếu</a:t>
            </a:r>
            <a:r>
              <a:rPr lang="fr-F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tố</a:t>
            </a:r>
            <a:r>
              <a:rPr lang="fr-F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phụ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đứng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trước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yếu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tố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chính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đứng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sau</a:t>
            </a:r>
            <a:r>
              <a:rPr lang="fr-FR" sz="18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.</a:t>
            </a:r>
            <a:endParaRPr lang="en-US" sz="1800" i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2514600"/>
            <a:ext cx="3810000" cy="4343400"/>
          </a:xfrm>
        </p:spPr>
        <p:txBody>
          <a:bodyPr/>
          <a:lstStyle/>
          <a:p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endParaRPr lang="en-US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endParaRPr lang="en-US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endParaRPr 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514600"/>
            <a:ext cx="3810000" cy="4267200"/>
          </a:xfrm>
        </p:spPr>
        <p:txBody>
          <a:bodyPr/>
          <a:lstStyle/>
          <a:p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endParaRPr lang="en-US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ca,</a:t>
            </a:r>
          </a:p>
          <a:p>
            <a:pPr algn="ctr">
              <a:buNone/>
            </a:pP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endParaRPr lang="en-US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endParaRPr 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ca,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136366" y="715591"/>
            <a:ext cx="4749578" cy="5943600"/>
          </a:xfrm>
          <a:prstGeom prst="cube">
            <a:avLst>
              <a:gd name="adj" fmla="val 58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7" name="Rectangle 2"/>
          <p:cNvSpPr/>
          <p:nvPr/>
        </p:nvSpPr>
        <p:spPr>
          <a:xfrm>
            <a:off x="228600" y="228600"/>
            <a:ext cx="2819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3"/>
          <p:cNvSpPr/>
          <p:nvPr/>
        </p:nvSpPr>
        <p:spPr>
          <a:xfrm>
            <a:off x="2911475" y="76200"/>
            <a:ext cx="33210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HÁN VIỆT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914400"/>
            <a:ext cx="4114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                        </a:t>
            </a: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71131" y="435800"/>
            <a:ext cx="744538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sz="4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</a:t>
            </a:r>
            <a:endParaRPr sz="4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029200" y="781296"/>
            <a:ext cx="0" cy="5938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47800" y="3687391"/>
            <a:ext cx="3894931" cy="8366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lnSpc>
                <a:spcPct val="115000"/>
              </a:lnSpc>
              <a:buNone/>
            </a:pPr>
            <a:endParaRPr lang="en-US" altLang="en-US" sz="18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854" y="1376065"/>
            <a:ext cx="477894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vi-VN" sz="2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vi-VN" sz="22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2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      </a:t>
            </a:r>
            <a:endParaRPr lang="en-US" sz="22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  <a:endParaRPr kumimoji="0" lang="en-US" sz="2200" b="0" kern="0" cap="none" spc="0" normalizeH="0" baseline="0" noProof="0" dirty="0">
              <a:solidFill>
                <a:schemeClr val="tx1"/>
              </a:solidFill>
              <a:latin typeface="VNI-Times" pitchFamily="2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218" y="1751217"/>
            <a:ext cx="4373563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2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</a:rPr>
              <a:t>                                                                   </a:t>
            </a: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sz="2400" b="0" kern="0" cap="none" spc="0" normalizeH="0" baseline="0" noProof="0" dirty="0" smtClean="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rPr>
              <a:t>      </a:t>
            </a:r>
            <a:endParaRPr kumimoji="0" lang="en-US" sz="2400" b="0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9347" y="2057400"/>
            <a:ext cx="52427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ví dụ </a:t>
            </a: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dụ a</a:t>
            </a:r>
          </a:p>
          <a:p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Tạo sắc thái trang trọng.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22"/>
          <p:cNvSpPr txBox="1">
            <a:spLocks noChangeArrowheads="1"/>
          </p:cNvSpPr>
          <p:nvPr/>
        </p:nvSpPr>
        <p:spPr bwMode="auto">
          <a:xfrm>
            <a:off x="5155043" y="865037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0" hangingPunct="0"/>
            <a:r>
              <a:rPr lang="en-US" altLang="vi-VN" sz="28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Ví dụ a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55043" y="1703169"/>
            <a:ext cx="185535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Phụ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Nam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hùng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khuất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đảm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đang</a:t>
            </a:r>
            <a:endParaRPr lang="en-US" altLang="vi-VN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010400" y="1600200"/>
            <a:ext cx="0" cy="310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12"/>
          <p:cNvSpPr>
            <a:spLocks noChangeShapeType="1"/>
          </p:cNvSpPr>
          <p:nvPr/>
        </p:nvSpPr>
        <p:spPr bwMode="auto">
          <a:xfrm flipV="1">
            <a:off x="5072161" y="3986313"/>
            <a:ext cx="320171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5471411" y="3688274"/>
            <a:ext cx="1405432" cy="1015663"/>
          </a:xfrm>
          <a:prstGeom prst="rect">
            <a:avLst/>
          </a:prstGeom>
          <a:solidFill>
            <a:srgbClr val="FFFF66"/>
          </a:solidFill>
          <a:ln w="38100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vi-V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Thể </a:t>
            </a:r>
            <a:r>
              <a:rPr lang="en-US" altLang="vi-VN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vi-V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trọng</a:t>
            </a:r>
            <a:endParaRPr lang="en-US" altLang="vi-V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V="1">
            <a:off x="7202293" y="3985842"/>
            <a:ext cx="320171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7631543" y="3671234"/>
            <a:ext cx="1332300" cy="1138773"/>
          </a:xfrm>
          <a:prstGeom prst="rect">
            <a:avLst/>
          </a:prstGeom>
          <a:solidFill>
            <a:srgbClr val="FFFF66"/>
          </a:solidFill>
          <a:ln w="38100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Thiếu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trọng</a:t>
            </a:r>
            <a:endParaRPr lang="en-US" altLang="vi-V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52389" y="3750714"/>
            <a:ext cx="3471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vi-VN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664" y="5519928"/>
            <a:ext cx="2895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" name="Rectangle 31"/>
          <p:cNvSpPr/>
          <p:nvPr/>
        </p:nvSpPr>
        <p:spPr>
          <a:xfrm>
            <a:off x="7050579" y="1721242"/>
            <a:ext cx="185535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Đàn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Nam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hùng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khuất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đảm</a:t>
            </a:r>
            <a:r>
              <a:rPr lang="en-US" altLang="vi-VN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đang</a:t>
            </a:r>
            <a:endParaRPr lang="en-US" altLang="vi-VN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/>
      <p:bldP spid="26" grpId="0"/>
      <p:bldP spid="28" grpId="0" animBg="1"/>
      <p:bldP spid="30" grpId="0" animBg="1"/>
      <p:bldP spid="31" grpId="0" animBg="1"/>
      <p:bldP spid="33" grpId="0" animBg="1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1610</Words>
  <Application>Microsoft Office PowerPoint</Application>
  <PresentationFormat>On-screen Show (4:3)</PresentationFormat>
  <Paragraphs>264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nhanh: sắp xếp các từ ghép Hán Việt sau vào hai nhóm: từ ghép đẳng lập và từ ghép chính phụ.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HP</cp:lastModifiedBy>
  <cp:revision>58</cp:revision>
  <dcterms:created xsi:type="dcterms:W3CDTF">2021-09-09T08:41:00Z</dcterms:created>
  <dcterms:modified xsi:type="dcterms:W3CDTF">2021-09-12T12:03:40Z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106FB2D8C5ED40E28F02AFA9713D66D9</vt:lpwstr>
  </property>
  <property fmtid="{D5CDD505-2E9C-101B-9397-08002B2CF9AE}" pid="3" name="KSOProductBuildVer">
    <vt:lpwstr>1033-11.2.0.10294</vt:lpwstr>
  </property>
</Properties>
</file>